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 b="def" i="def"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 b="def" i="def"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CCCCDA"/>
          </a:solidFill>
        </a:fill>
      </a:tcStyle>
    </a:wholeTbl>
    <a:band2H>
      <a:tcTxStyle b="def" i="def"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" name="Shape 2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2" name="Shape 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3" name="Shape 1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Off val="44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sldNum" sz="quarter" idx="2"/>
          </p:nvPr>
        </p:nvSpPr>
        <p:spPr>
          <a:xfrm>
            <a:off x="6553200" y="6245225"/>
            <a:ext cx="2133600" cy="288824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r">
              <a:defRPr sz="1400"/>
            </a:lvl1pPr>
          </a:lstStyle>
          <a:p>
            <a:pPr/>
            <a:fld id="{86CB4B4D-7CA3-9044-876B-883B54F8677D}" type="slidenum"/>
          </a:p>
        </p:txBody>
      </p:sp>
      <p:sp>
        <p:nvSpPr>
          <p:cNvPr id="3" name="Shape 3"/>
          <p:cNvSpPr/>
          <p:nvPr>
            <p:ph type="title"/>
          </p:nvPr>
        </p:nvSpPr>
        <p:spPr>
          <a:xfrm>
            <a:off x="457200" y="90487"/>
            <a:ext cx="8229600" cy="1509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Title Text</a:t>
            </a: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1035755" marR="0" indent="-578555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456266" marR="0" indent="-541866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2020711" marR="0" indent="-64911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551288" marR="0" indent="-722488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3008488" marR="0" indent="-722488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3465688" marR="0" indent="-722488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922888" marR="0" indent="-722488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4380088" marR="0" indent="-722488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tif"/><Relationship Id="rId3" Type="http://schemas.openxmlformats.org/officeDocument/2006/relationships/image" Target="../media/image15.tif"/><Relationship Id="rId4" Type="http://schemas.openxmlformats.org/officeDocument/2006/relationships/image" Target="../media/image16.tif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tif"/><Relationship Id="rId3" Type="http://schemas.openxmlformats.org/officeDocument/2006/relationships/image" Target="../media/image18.tif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tif"/><Relationship Id="rId3" Type="http://schemas.openxmlformats.org/officeDocument/2006/relationships/image" Target="../media/image20.tif"/><Relationship Id="rId4" Type="http://schemas.openxmlformats.org/officeDocument/2006/relationships/image" Target="../media/image21.tif"/><Relationship Id="rId5" Type="http://schemas.openxmlformats.org/officeDocument/2006/relationships/image" Target="../media/image22.tif"/><Relationship Id="rId6" Type="http://schemas.openxmlformats.org/officeDocument/2006/relationships/image" Target="../media/image23.tif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tif"/><Relationship Id="rId3" Type="http://schemas.openxmlformats.org/officeDocument/2006/relationships/image" Target="../media/image25.tif"/><Relationship Id="rId4" Type="http://schemas.openxmlformats.org/officeDocument/2006/relationships/image" Target="../media/image26.tif"/><Relationship Id="rId5" Type="http://schemas.openxmlformats.org/officeDocument/2006/relationships/image" Target="../media/image27.tif"/><Relationship Id="rId6" Type="http://schemas.openxmlformats.org/officeDocument/2006/relationships/image" Target="../media/image28.tif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tif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tif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tif"/><Relationship Id="rId3" Type="http://schemas.openxmlformats.org/officeDocument/2006/relationships/image" Target="../media/image32.tif"/><Relationship Id="rId4" Type="http://schemas.openxmlformats.org/officeDocument/2006/relationships/image" Target="../media/image33.tif"/><Relationship Id="rId5" Type="http://schemas.openxmlformats.org/officeDocument/2006/relationships/image" Target="../media/image34.tif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tif"/><Relationship Id="rId3" Type="http://schemas.openxmlformats.org/officeDocument/2006/relationships/image" Target="../media/image36.tif"/><Relationship Id="rId4" Type="http://schemas.openxmlformats.org/officeDocument/2006/relationships/image" Target="../media/image37.tif"/><Relationship Id="rId5" Type="http://schemas.openxmlformats.org/officeDocument/2006/relationships/image" Target="../media/image38.tif"/><Relationship Id="rId6" Type="http://schemas.openxmlformats.org/officeDocument/2006/relationships/image" Target="../media/image39.tif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tif"/><Relationship Id="rId3" Type="http://schemas.openxmlformats.org/officeDocument/2006/relationships/image" Target="../media/image41.tif"/><Relationship Id="rId4" Type="http://schemas.openxmlformats.org/officeDocument/2006/relationships/image" Target="../media/image42.tif"/><Relationship Id="rId5" Type="http://schemas.openxmlformats.org/officeDocument/2006/relationships/image" Target="../media/image43.tif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tif"/><Relationship Id="rId3" Type="http://schemas.openxmlformats.org/officeDocument/2006/relationships/image" Target="../media/image45.tif"/><Relationship Id="rId4" Type="http://schemas.openxmlformats.org/officeDocument/2006/relationships/image" Target="../media/image46.tif"/><Relationship Id="rId5" Type="http://schemas.openxmlformats.org/officeDocument/2006/relationships/image" Target="../media/image47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"/><Relationship Id="rId3" Type="http://schemas.openxmlformats.org/officeDocument/2006/relationships/image" Target="../media/image4.tif"/><Relationship Id="rId4" Type="http://schemas.openxmlformats.org/officeDocument/2006/relationships/image" Target="../media/image5.tif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tif"/><Relationship Id="rId3" Type="http://schemas.openxmlformats.org/officeDocument/2006/relationships/image" Target="../media/image49.tif"/><Relationship Id="rId4" Type="http://schemas.openxmlformats.org/officeDocument/2006/relationships/image" Target="../media/image50.tif"/><Relationship Id="rId5" Type="http://schemas.openxmlformats.org/officeDocument/2006/relationships/image" Target="../media/image51.tif"/><Relationship Id="rId6" Type="http://schemas.openxmlformats.org/officeDocument/2006/relationships/image" Target="../media/image52.tif"/><Relationship Id="rId7" Type="http://schemas.openxmlformats.org/officeDocument/2006/relationships/image" Target="../media/image53.tif"/><Relationship Id="rId8" Type="http://schemas.openxmlformats.org/officeDocument/2006/relationships/image" Target="../media/image54.tif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tif"/><Relationship Id="rId3" Type="http://schemas.openxmlformats.org/officeDocument/2006/relationships/image" Target="../media/image56.tif"/><Relationship Id="rId4" Type="http://schemas.openxmlformats.org/officeDocument/2006/relationships/image" Target="../media/image57.tif"/><Relationship Id="rId5" Type="http://schemas.openxmlformats.org/officeDocument/2006/relationships/image" Target="../media/image58.tif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tif"/><Relationship Id="rId3" Type="http://schemas.openxmlformats.org/officeDocument/2006/relationships/image" Target="../media/image60.tif"/><Relationship Id="rId4" Type="http://schemas.openxmlformats.org/officeDocument/2006/relationships/image" Target="../media/image61.tif"/><Relationship Id="rId5" Type="http://schemas.openxmlformats.org/officeDocument/2006/relationships/image" Target="../media/image62.tif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tif"/><Relationship Id="rId3" Type="http://schemas.openxmlformats.org/officeDocument/2006/relationships/image" Target="../media/image64.tif"/><Relationship Id="rId4" Type="http://schemas.openxmlformats.org/officeDocument/2006/relationships/image" Target="../media/image65.tif"/><Relationship Id="rId5" Type="http://schemas.openxmlformats.org/officeDocument/2006/relationships/image" Target="../media/image66.tif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7.tif"/><Relationship Id="rId3" Type="http://schemas.openxmlformats.org/officeDocument/2006/relationships/image" Target="../media/image68.tif"/><Relationship Id="rId4" Type="http://schemas.openxmlformats.org/officeDocument/2006/relationships/image" Target="../media/image69.tif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tif"/><Relationship Id="rId3" Type="http://schemas.openxmlformats.org/officeDocument/2006/relationships/image" Target="../media/image71.tif"/><Relationship Id="rId4" Type="http://schemas.openxmlformats.org/officeDocument/2006/relationships/image" Target="../media/image72.tif"/><Relationship Id="rId5" Type="http://schemas.openxmlformats.org/officeDocument/2006/relationships/image" Target="../media/image73.tif"/><Relationship Id="rId6" Type="http://schemas.openxmlformats.org/officeDocument/2006/relationships/image" Target="../media/image74.tif"/><Relationship Id="rId7" Type="http://schemas.openxmlformats.org/officeDocument/2006/relationships/image" Target="../media/image75.tif"/><Relationship Id="rId8" Type="http://schemas.openxmlformats.org/officeDocument/2006/relationships/image" Target="../media/image76.tif"/><Relationship Id="rId9" Type="http://schemas.openxmlformats.org/officeDocument/2006/relationships/image" Target="../media/image77.tif"/><Relationship Id="rId10" Type="http://schemas.openxmlformats.org/officeDocument/2006/relationships/image" Target="../media/image78.tif"/><Relationship Id="rId11" Type="http://schemas.openxmlformats.org/officeDocument/2006/relationships/image" Target="../media/image79.tif"/><Relationship Id="rId12" Type="http://schemas.openxmlformats.org/officeDocument/2006/relationships/image" Target="../media/image80.tif"/><Relationship Id="rId13" Type="http://schemas.openxmlformats.org/officeDocument/2006/relationships/image" Target="../media/image81.tif"/><Relationship Id="rId14" Type="http://schemas.openxmlformats.org/officeDocument/2006/relationships/image" Target="../media/image82.tif"/><Relationship Id="rId15" Type="http://schemas.openxmlformats.org/officeDocument/2006/relationships/image" Target="../media/image83.tif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4.tif"/><Relationship Id="rId3" Type="http://schemas.openxmlformats.org/officeDocument/2006/relationships/image" Target="../media/image85.tif"/><Relationship Id="rId4" Type="http://schemas.openxmlformats.org/officeDocument/2006/relationships/image" Target="../media/image86.tif"/><Relationship Id="rId5" Type="http://schemas.openxmlformats.org/officeDocument/2006/relationships/image" Target="../media/image87.tif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tif"/><Relationship Id="rId3" Type="http://schemas.openxmlformats.org/officeDocument/2006/relationships/image" Target="../media/image89.tif"/><Relationship Id="rId4" Type="http://schemas.openxmlformats.org/officeDocument/2006/relationships/image" Target="../media/image90.tif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1.tif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tif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tif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tif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tif"/><Relationship Id="rId3" Type="http://schemas.openxmlformats.org/officeDocument/2006/relationships/image" Target="../media/image13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>
            <p:ph type="title"/>
          </p:nvPr>
        </p:nvSpPr>
        <p:spPr>
          <a:xfrm>
            <a:off x="1471612" y="412750"/>
            <a:ext cx="6688883" cy="117653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904875">
              <a:defRPr sz="7100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4400">
                <a:latin typeface="Arial"/>
                <a:ea typeface="Arial"/>
                <a:cs typeface="Arial"/>
                <a:sym typeface="Arial"/>
              </a:defRPr>
            </a:pPr>
            <a:r>
              <a:rPr sz="7100">
                <a:latin typeface="+mn-lt"/>
                <a:ea typeface="+mn-ea"/>
                <a:cs typeface="+mn-cs"/>
                <a:sym typeface="Helvetica"/>
              </a:rPr>
              <a:t>Romeo&amp;Juliet</a:t>
            </a:r>
          </a:p>
        </p:txBody>
      </p:sp>
      <p:sp>
        <p:nvSpPr>
          <p:cNvPr id="23" name="Shape 23"/>
          <p:cNvSpPr/>
          <p:nvPr>
            <p:ph type="body" sz="quarter" idx="1"/>
          </p:nvPr>
        </p:nvSpPr>
        <p:spPr>
          <a:xfrm>
            <a:off x="484187" y="2641600"/>
            <a:ext cx="4535488" cy="17526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 algn="ctr" defTabSz="447675">
              <a:spcBef>
                <a:spcPts val="500"/>
              </a:spcBef>
              <a:buSzTx/>
              <a:buNone/>
              <a:defRPr>
                <a:solidFill>
                  <a:srgbClr val="D23ACF"/>
                </a:solidFill>
              </a:defRPr>
            </a:pPr>
            <a:r>
              <a:rPr sz="1500">
                <a:latin typeface="+mn-lt"/>
                <a:ea typeface="+mn-ea"/>
                <a:cs typeface="+mn-cs"/>
                <a:sym typeface="Helvetica"/>
              </a:rPr>
              <a:t>- </a:t>
            </a:r>
            <a:r>
              <a:rPr sz="2100">
                <a:latin typeface="+mn-lt"/>
                <a:ea typeface="+mn-ea"/>
                <a:cs typeface="+mn-cs"/>
                <a:sym typeface="Helvetica"/>
              </a:rPr>
              <a:t>What I already know</a:t>
            </a:r>
            <a:endParaRPr sz="2100">
              <a:latin typeface="+mn-lt"/>
              <a:ea typeface="+mn-ea"/>
              <a:cs typeface="+mn-cs"/>
              <a:sym typeface="Helvetica"/>
            </a:endParaRPr>
          </a:p>
          <a:p>
            <a:pPr marL="0" indent="0" algn="ctr" defTabSz="447675">
              <a:spcBef>
                <a:spcPts val="500"/>
              </a:spcBef>
              <a:buSzTx/>
              <a:buNone/>
              <a:defRPr>
                <a:solidFill>
                  <a:srgbClr val="D23ACF"/>
                </a:solidFill>
              </a:defRPr>
            </a:pPr>
            <a:r>
              <a:rPr sz="2100">
                <a:latin typeface="+mn-lt"/>
                <a:ea typeface="+mn-ea"/>
                <a:cs typeface="+mn-cs"/>
                <a:sym typeface="Helvetica"/>
              </a:rPr>
              <a:t>- What I want to know</a:t>
            </a:r>
            <a:endParaRPr sz="2100">
              <a:latin typeface="+mn-lt"/>
              <a:ea typeface="+mn-ea"/>
              <a:cs typeface="+mn-cs"/>
              <a:sym typeface="Helvetica"/>
            </a:endParaRPr>
          </a:p>
          <a:p>
            <a:pPr marL="0" indent="0" algn="ctr" defTabSz="447675">
              <a:spcBef>
                <a:spcPts val="500"/>
              </a:spcBef>
              <a:buSzTx/>
              <a:buNone/>
              <a:defRPr>
                <a:solidFill>
                  <a:srgbClr val="D23ACF"/>
                </a:solidFill>
              </a:defRPr>
            </a:pPr>
            <a:r>
              <a:rPr sz="2100">
                <a:latin typeface="+mn-lt"/>
                <a:ea typeface="+mn-ea"/>
                <a:cs typeface="+mn-cs"/>
                <a:sym typeface="Helvetica"/>
              </a:rPr>
              <a:t>- What I learnt</a:t>
            </a:r>
          </a:p>
        </p:txBody>
      </p:sp>
      <p:pic>
        <p:nvPicPr>
          <p:cNvPr id="24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11750" y="2362200"/>
            <a:ext cx="3517900" cy="2311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500" y="4290885"/>
            <a:ext cx="1817927" cy="2446465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hape 26"/>
          <p:cNvSpPr/>
          <p:nvPr/>
        </p:nvSpPr>
        <p:spPr>
          <a:xfrm>
            <a:off x="6381472" y="6259314"/>
            <a:ext cx="2510037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700"/>
              </a:spcBef>
              <a:defRPr sz="1100">
                <a:solidFill>
                  <a:srgbClr val="554FA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Miss Angela and her dwarfs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>
            <a:off x="474414" y="323850"/>
            <a:ext cx="4283175" cy="1454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597217">
              <a:defRPr sz="4686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904">
                <a:latin typeface="Arial"/>
                <a:ea typeface="Arial"/>
                <a:cs typeface="Arial"/>
                <a:sym typeface="Arial"/>
              </a:defRPr>
            </a:pPr>
            <a:r>
              <a:rPr sz="4686">
                <a:latin typeface="+mn-lt"/>
                <a:ea typeface="+mn-ea"/>
                <a:cs typeface="+mn-cs"/>
                <a:sym typeface="Helvetica"/>
              </a:rPr>
              <a:t>GIRLS DO IT BETTER!</a:t>
            </a:r>
          </a:p>
        </p:txBody>
      </p:sp>
      <p:sp>
        <p:nvSpPr>
          <p:cNvPr id="66" name="Shape 66"/>
          <p:cNvSpPr/>
          <p:nvPr>
            <p:ph type="body" idx="1"/>
          </p:nvPr>
        </p:nvSpPr>
        <p:spPr>
          <a:xfrm>
            <a:off x="490661" y="1877714"/>
            <a:ext cx="8474026" cy="4822975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 algn="ctr" defTabSz="465137">
              <a:spcBef>
                <a:spcPts val="400"/>
              </a:spcBef>
              <a:buSzTx/>
              <a:buNone/>
              <a:defRPr sz="1600"/>
            </a:p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Old Capulet has a beautiful daughter: Juliet.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She is thirteen.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She is very smart and she spends a lot of time with her Nurse, who teaches her a lot about the world.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Juliet knows what she wants.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Especially she knows she doesn’t want to 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marry Count Paris.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The night of the party her parents want her to meet Paris. 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She is not happy about it!</a:t>
            </a:r>
          </a:p>
        </p:txBody>
      </p:sp>
      <p:pic>
        <p:nvPicPr>
          <p:cNvPr id="67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90411" y="84942"/>
            <a:ext cx="3043989" cy="1932178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14850" y="5813592"/>
            <a:ext cx="678714" cy="878539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52727" y="4050134"/>
            <a:ext cx="1553124" cy="11633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/>
        </p:nvSpPr>
        <p:spPr>
          <a:xfrm>
            <a:off x="3433514" y="-11608"/>
            <a:ext cx="4846242" cy="2034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570071">
              <a:defRPr sz="4473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772">
                <a:latin typeface="Arial"/>
                <a:ea typeface="Arial"/>
                <a:cs typeface="Arial"/>
                <a:sym typeface="Arial"/>
              </a:defRPr>
            </a:pPr>
            <a:r>
              <a:rPr sz="4473">
                <a:latin typeface="+mn-lt"/>
                <a:ea typeface="+mn-ea"/>
                <a:cs typeface="+mn-cs"/>
                <a:sym typeface="Helvetica"/>
              </a:rPr>
              <a:t>WARNING! Montagues around...</a:t>
            </a:r>
          </a:p>
        </p:txBody>
      </p:sp>
      <p:sp>
        <p:nvSpPr>
          <p:cNvPr id="72" name="Shape 72"/>
          <p:cNvSpPr/>
          <p:nvPr>
            <p:ph type="body" sz="half" idx="1"/>
          </p:nvPr>
        </p:nvSpPr>
        <p:spPr>
          <a:xfrm>
            <a:off x="223961" y="2169814"/>
            <a:ext cx="5285136" cy="3765353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 algn="ctr" defTabSz="465137">
              <a:spcBef>
                <a:spcPts val="400"/>
              </a:spcBef>
              <a:buSzTx/>
              <a:buNone/>
              <a:defRPr sz="1600"/>
            </a:p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Juliet’s cousin, TYBALT, warns Old Capulet: Some Montagues are at the party without any invitation!!!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algn="r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Capulet says Tybalt to be calm and enjoy the party!</a:t>
            </a:r>
          </a:p>
        </p:txBody>
      </p:sp>
      <p:pic>
        <p:nvPicPr>
          <p:cNvPr id="73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0014" y="90171"/>
            <a:ext cx="2761486" cy="1830986"/>
          </a:xfrm>
          <a:prstGeom prst="rect">
            <a:avLst/>
          </a:prstGeom>
          <a:ln w="12700">
            <a:miter lim="400000"/>
          </a:ln>
        </p:spPr>
      </p:pic>
      <p:pic>
        <p:nvPicPr>
          <p:cNvPr id="74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39207" y="3399614"/>
            <a:ext cx="2857501" cy="2857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type="body" sz="quarter" idx="1"/>
          </p:nvPr>
        </p:nvSpPr>
        <p:spPr>
          <a:xfrm>
            <a:off x="1384580" y="86345"/>
            <a:ext cx="6766273" cy="56703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marL="0" indent="0" algn="ctr" defTabSz="470534">
              <a:spcBef>
                <a:spcPts val="0"/>
              </a:spcBef>
              <a:buSzTx/>
              <a:buNone/>
              <a:defRPr sz="3691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O Romeo, Romeo!!!</a:t>
            </a:r>
          </a:p>
        </p:txBody>
      </p:sp>
      <p:sp>
        <p:nvSpPr>
          <p:cNvPr id="77" name="Shape 77"/>
          <p:cNvSpPr/>
          <p:nvPr/>
        </p:nvSpPr>
        <p:spPr>
          <a:xfrm>
            <a:off x="1778000" y="704088"/>
            <a:ext cx="3490913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At the party, Romeo and Juliet meet. </a:t>
            </a:r>
          </a:p>
        </p:txBody>
      </p:sp>
      <p:sp>
        <p:nvSpPr>
          <p:cNvPr id="78" name="Shape 78"/>
          <p:cNvSpPr/>
          <p:nvPr/>
        </p:nvSpPr>
        <p:spPr>
          <a:xfrm>
            <a:off x="1831975" y="1896975"/>
            <a:ext cx="2580780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ctr" defTabSz="365125">
              <a:spcBef>
                <a:spcPts val="300"/>
              </a:spcBef>
              <a:defRPr sz="16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They fall in love at once (soon).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algn="ctr" defTabSz="365125">
              <a:spcBef>
                <a:spcPts val="300"/>
              </a:spcBef>
            </a:pPr>
            <a:r>
              <a:rPr sz="1200">
                <a:latin typeface="+mn-lt"/>
                <a:ea typeface="+mn-ea"/>
                <a:cs typeface="+mn-cs"/>
                <a:sym typeface="Helvetica"/>
              </a:rPr>
              <a:t> </a:t>
            </a:r>
          </a:p>
        </p:txBody>
      </p:sp>
      <p:sp>
        <p:nvSpPr>
          <p:cNvPr id="79" name="Shape 79"/>
          <p:cNvSpPr/>
          <p:nvPr/>
        </p:nvSpPr>
        <p:spPr>
          <a:xfrm>
            <a:off x="3753985" y="2457054"/>
            <a:ext cx="3286573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ctr" defTabSz="365125">
              <a:spcBef>
                <a:spcPts val="300"/>
              </a:spcBef>
              <a:defRPr sz="14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Romeo is sad that Juliet belongs to his enemies’ family. But he wants to run the risk. He loves her.</a:t>
            </a:r>
            <a:endParaRPr sz="1900">
              <a:latin typeface="+mn-lt"/>
              <a:ea typeface="+mn-ea"/>
              <a:cs typeface="+mn-cs"/>
              <a:sym typeface="Helvetica"/>
            </a:endParaRPr>
          </a:p>
          <a:p>
            <a:pPr algn="ctr" defTabSz="365125">
              <a:spcBef>
                <a:spcPts val="300"/>
              </a:spcBef>
            </a:pPr>
            <a:r>
              <a:rPr sz="1200">
                <a:latin typeface="+mn-lt"/>
                <a:ea typeface="+mn-ea"/>
                <a:cs typeface="+mn-cs"/>
                <a:sym typeface="Helvetica"/>
              </a:rPr>
              <a:t> </a:t>
            </a:r>
          </a:p>
        </p:txBody>
      </p:sp>
      <p:sp>
        <p:nvSpPr>
          <p:cNvPr id="80" name="Shape 80"/>
          <p:cNvSpPr/>
          <p:nvPr/>
        </p:nvSpPr>
        <p:spPr>
          <a:xfrm>
            <a:off x="2299295" y="4204815"/>
            <a:ext cx="4071045" cy="90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4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Juliet, on her balcony, declares her love for Romeo. He listens under her balcony and, after Juliet’s suggestion, they decide to marry.</a:t>
            </a:r>
          </a:p>
        </p:txBody>
      </p:sp>
      <p:pic>
        <p:nvPicPr>
          <p:cNvPr id="81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10673" y="711026"/>
            <a:ext cx="3738077" cy="1352924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8066" y="1889517"/>
            <a:ext cx="1731534" cy="1079161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20366" y="2457054"/>
            <a:ext cx="1731534" cy="19438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443" y="3837947"/>
            <a:ext cx="2163898" cy="2937518"/>
          </a:xfrm>
          <a:prstGeom prst="rect">
            <a:avLst/>
          </a:prstGeom>
          <a:ln w="12700">
            <a:miter lim="400000"/>
          </a:ln>
        </p:spPr>
      </p:pic>
      <p:pic>
        <p:nvPicPr>
          <p:cNvPr id="85" name="pasted-image.t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488276" y="4794050"/>
            <a:ext cx="1382871" cy="17809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type="body" sz="quarter" idx="1"/>
          </p:nvPr>
        </p:nvSpPr>
        <p:spPr>
          <a:xfrm>
            <a:off x="1188863" y="91052"/>
            <a:ext cx="6766274" cy="56703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marL="0" indent="0" algn="ctr" defTabSz="470534">
              <a:spcBef>
                <a:spcPts val="0"/>
              </a:spcBef>
              <a:buSzTx/>
              <a:buNone/>
              <a:defRPr sz="3691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A SECRET MARRIAGE</a:t>
            </a:r>
          </a:p>
        </p:txBody>
      </p:sp>
      <p:sp>
        <p:nvSpPr>
          <p:cNvPr id="88" name="Shape 88"/>
          <p:cNvSpPr/>
          <p:nvPr/>
        </p:nvSpPr>
        <p:spPr>
          <a:xfrm>
            <a:off x="1593999" y="947533"/>
            <a:ext cx="595403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The next day, Romeo and Juliet go to Friar Lawrence, to get married. The Nurse go with them, to be the witness.</a:t>
            </a:r>
          </a:p>
        </p:txBody>
      </p:sp>
      <p:sp>
        <p:nvSpPr>
          <p:cNvPr id="89" name="Shape 89"/>
          <p:cNvSpPr/>
          <p:nvPr/>
        </p:nvSpPr>
        <p:spPr>
          <a:xfrm>
            <a:off x="3893343" y="2825787"/>
            <a:ext cx="5058421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ctr" defTabSz="365125">
              <a:spcBef>
                <a:spcPts val="300"/>
              </a:spcBef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Friar Lawrence is not sure about a sudden marriage </a:t>
            </a:r>
            <a:endParaRPr sz="1900">
              <a:latin typeface="+mn-lt"/>
              <a:ea typeface="+mn-ea"/>
              <a:cs typeface="+mn-cs"/>
              <a:sym typeface="Helvetica"/>
            </a:endParaRPr>
          </a:p>
          <a:p>
            <a:pPr algn="ctr" defTabSz="365125">
              <a:spcBef>
                <a:spcPts val="300"/>
              </a:spcBef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 </a:t>
            </a:r>
            <a:endParaRPr sz="1900">
              <a:latin typeface="+mn-lt"/>
              <a:ea typeface="+mn-ea"/>
              <a:cs typeface="+mn-cs"/>
              <a:sym typeface="Helvetica"/>
            </a:endParaRPr>
          </a:p>
          <a:p>
            <a:pPr algn="ctr" defTabSz="365125">
              <a:spcBef>
                <a:spcPts val="300"/>
              </a:spcBef>
            </a:pPr>
            <a:endParaRPr sz="1900">
              <a:latin typeface="+mn-lt"/>
              <a:ea typeface="+mn-ea"/>
              <a:cs typeface="+mn-cs"/>
              <a:sym typeface="Helvetica"/>
            </a:endParaRPr>
          </a:p>
          <a:p>
            <a:pPr algn="ctr" defTabSz="365125">
              <a:spcBef>
                <a:spcPts val="300"/>
              </a:spcBef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he agrees        to marry them because he hopes to bring peace to the families.</a:t>
            </a:r>
            <a:endParaRPr sz="1900">
              <a:latin typeface="+mn-lt"/>
              <a:ea typeface="+mn-ea"/>
              <a:cs typeface="+mn-cs"/>
              <a:sym typeface="Helvetica"/>
            </a:endParaRPr>
          </a:p>
          <a:p>
            <a:pPr algn="ctr" defTabSz="365125">
              <a:spcBef>
                <a:spcPts val="300"/>
              </a:spcBef>
            </a:pPr>
            <a:r>
              <a:rPr sz="1200">
                <a:latin typeface="+mn-lt"/>
                <a:ea typeface="+mn-ea"/>
                <a:cs typeface="+mn-cs"/>
                <a:sym typeface="Helvetica"/>
              </a:rPr>
              <a:t> </a:t>
            </a:r>
          </a:p>
        </p:txBody>
      </p:sp>
      <p:pic>
        <p:nvPicPr>
          <p:cNvPr id="90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21450" y="-97077"/>
            <a:ext cx="1731534" cy="1731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91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324" y="4451387"/>
            <a:ext cx="3705229" cy="1563478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Shape 92"/>
          <p:cNvSpPr/>
          <p:nvPr/>
        </p:nvSpPr>
        <p:spPr>
          <a:xfrm>
            <a:off x="5227480" y="3478567"/>
            <a:ext cx="2390147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904875">
              <a:defRPr sz="4500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but</a:t>
            </a:r>
          </a:p>
        </p:txBody>
      </p:sp>
      <p:pic>
        <p:nvPicPr>
          <p:cNvPr id="93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86051" y="2562200"/>
            <a:ext cx="1542375" cy="1731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293717" y="3919490"/>
            <a:ext cx="534916" cy="476480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pasted-image.t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61484" y="744377"/>
            <a:ext cx="1731534" cy="17315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3129" y="1314450"/>
            <a:ext cx="7200542" cy="4791635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Shape 98"/>
          <p:cNvSpPr/>
          <p:nvPr>
            <p:ph type="body" sz="quarter" idx="1"/>
          </p:nvPr>
        </p:nvSpPr>
        <p:spPr>
          <a:xfrm>
            <a:off x="960263" y="395852"/>
            <a:ext cx="6766274" cy="56703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marL="0" indent="0" algn="ctr" defTabSz="470534">
              <a:spcBef>
                <a:spcPts val="0"/>
              </a:spcBef>
              <a:buSzTx/>
              <a:buNone/>
              <a:defRPr sz="3691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Tragedy is coming!!!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title"/>
          </p:nvPr>
        </p:nvSpPr>
        <p:spPr>
          <a:xfrm>
            <a:off x="206821" y="146050"/>
            <a:ext cx="8730358" cy="136579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79119">
              <a:defRPr sz="4544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816">
                <a:latin typeface="Arial"/>
                <a:ea typeface="Arial"/>
                <a:cs typeface="Arial"/>
                <a:sym typeface="Arial"/>
              </a:defRPr>
            </a:pPr>
            <a:r>
              <a:rPr sz="4544">
                <a:latin typeface="+mn-lt"/>
                <a:ea typeface="+mn-ea"/>
                <a:cs typeface="+mn-cs"/>
                <a:sym typeface="Helvetica"/>
              </a:rPr>
              <a:t>A CURSE! A curse upon your families!!!</a:t>
            </a:r>
          </a:p>
        </p:txBody>
      </p:sp>
      <p:sp>
        <p:nvSpPr>
          <p:cNvPr id="101" name="Shape 101"/>
          <p:cNvSpPr/>
          <p:nvPr>
            <p:ph type="body" sz="quarter" idx="1"/>
          </p:nvPr>
        </p:nvSpPr>
        <p:spPr>
          <a:xfrm>
            <a:off x="252437" y="1392783"/>
            <a:ext cx="4403577" cy="1746995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 defTabSz="585215">
              <a:spcBef>
                <a:spcPts val="400"/>
              </a:spcBef>
              <a:buSzTx/>
              <a:buNone/>
              <a:defRPr sz="2496">
                <a:latin typeface="+mn-lt"/>
                <a:ea typeface="+mn-ea"/>
                <a:cs typeface="+mn-cs"/>
                <a:sym typeface="Helvetica"/>
              </a:defRPr>
            </a:pPr>
            <a:r>
              <a:t>On his way back from the wedding, Romeo meets Tybalt.</a:t>
            </a:r>
          </a:p>
          <a:p>
            <a:pPr marL="0" indent="0" defTabSz="585215">
              <a:spcBef>
                <a:spcPts val="400"/>
              </a:spcBef>
              <a:buSzTx/>
              <a:buNone/>
              <a:defRPr sz="2496">
                <a:latin typeface="+mn-lt"/>
                <a:ea typeface="+mn-ea"/>
                <a:cs typeface="+mn-cs"/>
                <a:sym typeface="Helvetica"/>
              </a:defRPr>
            </a:pPr>
            <a:r>
              <a:t>Tybalt wants to fight but Romeo refuses.</a:t>
            </a:r>
          </a:p>
        </p:txBody>
      </p:sp>
      <p:pic>
        <p:nvPicPr>
          <p:cNvPr id="102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27600" y="1936750"/>
            <a:ext cx="3606800" cy="2247900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Shape 103"/>
          <p:cNvSpPr/>
          <p:nvPr/>
        </p:nvSpPr>
        <p:spPr>
          <a:xfrm>
            <a:off x="942702" y="3361283"/>
            <a:ext cx="3819029" cy="224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539495">
              <a:spcBef>
                <a:spcPts val="400"/>
              </a:spcBef>
              <a:defRPr sz="2359">
                <a:latin typeface="+mn-lt"/>
                <a:ea typeface="+mn-ea"/>
                <a:cs typeface="+mn-cs"/>
                <a:sym typeface="Helvetica"/>
              </a:defRPr>
            </a:pPr>
            <a:r>
              <a:t>Mercutio fights against Tybalt.</a:t>
            </a:r>
          </a:p>
          <a:p>
            <a:pPr defTabSz="539495">
              <a:spcBef>
                <a:spcPts val="400"/>
              </a:spcBef>
              <a:defRPr sz="2359">
                <a:latin typeface="+mn-lt"/>
                <a:ea typeface="+mn-ea"/>
                <a:cs typeface="+mn-cs"/>
                <a:sym typeface="Helvetica"/>
              </a:defRPr>
            </a:pPr>
            <a:r>
              <a:t>Romeo tries to stop the fight and accidentally gets in the way.</a:t>
            </a:r>
          </a:p>
        </p:txBody>
      </p:sp>
      <p:sp>
        <p:nvSpPr>
          <p:cNvPr id="104" name="Shape 104"/>
          <p:cNvSpPr/>
          <p:nvPr/>
        </p:nvSpPr>
        <p:spPr>
          <a:xfrm>
            <a:off x="4529211" y="4936083"/>
            <a:ext cx="4403578" cy="1746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576072">
              <a:spcBef>
                <a:spcPts val="400"/>
              </a:spcBef>
              <a:defRPr sz="2520">
                <a:latin typeface="+mn-lt"/>
                <a:ea typeface="+mn-ea"/>
                <a:cs typeface="+mn-cs"/>
                <a:sym typeface="Helvetica"/>
              </a:defRPr>
            </a:pPr>
            <a:r>
              <a:t>Tybalt stabs Mercutio to death.</a:t>
            </a:r>
          </a:p>
          <a:p>
            <a:pPr defTabSz="576072">
              <a:spcBef>
                <a:spcPts val="400"/>
              </a:spcBef>
              <a:defRPr sz="2520">
                <a:latin typeface="+mn-lt"/>
                <a:ea typeface="+mn-ea"/>
                <a:cs typeface="+mn-cs"/>
                <a:sym typeface="Helvetica"/>
              </a:defRPr>
            </a:pPr>
            <a:r>
              <a:t>Mercutio screams against the two families.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type="title"/>
          </p:nvPr>
        </p:nvSpPr>
        <p:spPr>
          <a:xfrm>
            <a:off x="1973907" y="123279"/>
            <a:ext cx="4325393" cy="68103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79119">
              <a:defRPr sz="4544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816">
                <a:latin typeface="Arial"/>
                <a:ea typeface="Arial"/>
                <a:cs typeface="Arial"/>
                <a:sym typeface="Arial"/>
              </a:defRPr>
            </a:pPr>
            <a:r>
              <a:rPr sz="4544">
                <a:latin typeface="+mn-lt"/>
                <a:ea typeface="+mn-ea"/>
                <a:cs typeface="+mn-cs"/>
                <a:sym typeface="Helvetica"/>
              </a:rPr>
              <a:t>BANISHED! </a:t>
            </a:r>
          </a:p>
        </p:txBody>
      </p:sp>
      <p:sp>
        <p:nvSpPr>
          <p:cNvPr id="107" name="Shape 107"/>
          <p:cNvSpPr/>
          <p:nvPr>
            <p:ph type="body" sz="half" idx="1"/>
          </p:nvPr>
        </p:nvSpPr>
        <p:spPr>
          <a:xfrm>
            <a:off x="252437" y="1599307"/>
            <a:ext cx="6631832" cy="288468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>
              <a:buSzTx/>
              <a:buNone/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t>Romeo is shocked         and angry             , </a:t>
            </a:r>
          </a:p>
          <a:p>
            <a:pPr marL="0" indent="0">
              <a:buSzTx/>
              <a:buNone/>
              <a:defRPr sz="1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0" indent="0">
              <a:buSzTx/>
              <a:buNone/>
              <a:defRPr sz="1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0" indent="0">
              <a:buSzTx/>
              <a:buNone/>
              <a:defRPr sz="1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0" indent="0">
              <a:buSzTx/>
              <a:buNone/>
              <a:defRPr sz="1800">
                <a:latin typeface="+mn-lt"/>
                <a:ea typeface="+mn-ea"/>
                <a:cs typeface="+mn-cs"/>
                <a:sym typeface="Helvetica"/>
              </a:defRPr>
            </a:pPr>
            <a:r>
              <a:t>so he runs after Tybalt and kills him.</a:t>
            </a:r>
          </a:p>
        </p:txBody>
      </p:sp>
      <p:sp>
        <p:nvSpPr>
          <p:cNvPr id="108" name="Shape 108"/>
          <p:cNvSpPr/>
          <p:nvPr/>
        </p:nvSpPr>
        <p:spPr>
          <a:xfrm>
            <a:off x="3309813" y="4643983"/>
            <a:ext cx="5450137" cy="1746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>
              <a:spcBef>
                <a:spcPts val="700"/>
              </a:spcBef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Prince Escalus banishes Romeo.</a:t>
            </a:r>
          </a:p>
          <a:p>
            <a:pPr>
              <a:spcBef>
                <a:spcPts val="700"/>
              </a:spcBef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Benvolio invites Romeo to leave to Mantua, so that the Prince of Verona can’t sentence him to death.</a:t>
            </a:r>
          </a:p>
        </p:txBody>
      </p:sp>
      <p:pic>
        <p:nvPicPr>
          <p:cNvPr id="109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07250" y="114933"/>
            <a:ext cx="1746995" cy="17469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64099" y="1592928"/>
            <a:ext cx="512268" cy="5379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06759" y="1592928"/>
            <a:ext cx="758088" cy="5379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94478" y="4332711"/>
            <a:ext cx="2964650" cy="19728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type="title"/>
          </p:nvPr>
        </p:nvSpPr>
        <p:spPr>
          <a:xfrm>
            <a:off x="1234975" y="-54521"/>
            <a:ext cx="6674050" cy="975321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814387">
              <a:defRPr sz="6390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959">
                <a:latin typeface="Arial"/>
                <a:ea typeface="Arial"/>
                <a:cs typeface="Arial"/>
                <a:sym typeface="Arial"/>
              </a:defRPr>
            </a:pPr>
            <a:r>
              <a:rPr sz="6390">
                <a:latin typeface="+mn-lt"/>
                <a:ea typeface="+mn-ea"/>
                <a:cs typeface="+mn-cs"/>
                <a:sym typeface="Helvetica"/>
              </a:rPr>
              <a:t>Hello, sadness!</a:t>
            </a:r>
          </a:p>
        </p:txBody>
      </p:sp>
      <p:sp>
        <p:nvSpPr>
          <p:cNvPr id="115" name="Shape 115"/>
          <p:cNvSpPr/>
          <p:nvPr/>
        </p:nvSpPr>
        <p:spPr>
          <a:xfrm>
            <a:off x="4109243" y="1121739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Juliet is sad for her cousin’s death.</a:t>
            </a:r>
          </a:p>
        </p:txBody>
      </p:sp>
      <p:sp>
        <p:nvSpPr>
          <p:cNvPr id="116" name="Shape 116"/>
          <p:cNvSpPr/>
          <p:nvPr/>
        </p:nvSpPr>
        <p:spPr>
          <a:xfrm>
            <a:off x="223043" y="2434202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She is also sad because Romeo has to leave to Mantua.</a:t>
            </a:r>
          </a:p>
        </p:txBody>
      </p:sp>
      <p:pic>
        <p:nvPicPr>
          <p:cNvPr id="117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3523" y="4158747"/>
            <a:ext cx="2170960" cy="20671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08750" y="2473427"/>
            <a:ext cx="1734944" cy="143290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08981" y="775878"/>
            <a:ext cx="1547045" cy="1547044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2521743" y="4402702"/>
            <a:ext cx="349091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…and she is sad because her father wants her to marry Count Paris…</a:t>
            </a:r>
          </a:p>
        </p:txBody>
      </p:sp>
      <p:pic>
        <p:nvPicPr>
          <p:cNvPr id="121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980577" y="2338525"/>
            <a:ext cx="2261552" cy="17027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asted-image.t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260547" y="4288402"/>
            <a:ext cx="2231349" cy="23644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type="title"/>
          </p:nvPr>
        </p:nvSpPr>
        <p:spPr>
          <a:xfrm>
            <a:off x="330200" y="95250"/>
            <a:ext cx="8229600" cy="114458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685800">
              <a:defRPr sz="4500">
                <a:solidFill>
                  <a:srgbClr val="9900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Let’s say, Juliet is unlucky!</a:t>
            </a:r>
          </a:p>
        </p:txBody>
      </p:sp>
      <p:pic>
        <p:nvPicPr>
          <p:cNvPr id="125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90988" y="3578225"/>
            <a:ext cx="3543623" cy="26542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48300" y="1100931"/>
            <a:ext cx="3429000" cy="2362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2550" y="1126331"/>
            <a:ext cx="5160808" cy="38656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09756" y="5145149"/>
            <a:ext cx="1506395" cy="17598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0" presetID="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>
            <p:ph type="title"/>
          </p:nvPr>
        </p:nvSpPr>
        <p:spPr>
          <a:xfrm>
            <a:off x="2249685" y="10517"/>
            <a:ext cx="5659340" cy="79305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669607">
              <a:defRPr sz="5254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256">
                <a:latin typeface="Arial"/>
                <a:ea typeface="Arial"/>
                <a:cs typeface="Arial"/>
                <a:sym typeface="Arial"/>
              </a:defRPr>
            </a:pPr>
            <a:r>
              <a:rPr sz="5254">
                <a:latin typeface="+mn-lt"/>
                <a:ea typeface="+mn-ea"/>
                <a:cs typeface="+mn-cs"/>
                <a:sym typeface="Helvetica"/>
              </a:rPr>
              <a:t>Just one night!</a:t>
            </a:r>
          </a:p>
        </p:txBody>
      </p:sp>
      <p:sp>
        <p:nvSpPr>
          <p:cNvPr id="131" name="Shape 131"/>
          <p:cNvSpPr/>
          <p:nvPr/>
        </p:nvSpPr>
        <p:spPr>
          <a:xfrm>
            <a:off x="489743" y="850968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At least Romeo and Juliet can spend one night together…</a:t>
            </a:r>
          </a:p>
        </p:txBody>
      </p:sp>
      <p:pic>
        <p:nvPicPr>
          <p:cNvPr id="132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14950" y="967900"/>
            <a:ext cx="3492500" cy="2324101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Shape 133"/>
          <p:cNvSpPr/>
          <p:nvPr/>
        </p:nvSpPr>
        <p:spPr>
          <a:xfrm>
            <a:off x="3423443" y="4506289"/>
            <a:ext cx="349091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…but in the early morning, Romeo must run away to Mantua!</a:t>
            </a:r>
          </a:p>
        </p:txBody>
      </p:sp>
      <p:pic>
        <p:nvPicPr>
          <p:cNvPr id="134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1300" y="4122563"/>
            <a:ext cx="3175000" cy="2565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99159" y="4283649"/>
            <a:ext cx="1958792" cy="2199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00146" y="2223585"/>
            <a:ext cx="3046946" cy="18923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>
            <p:ph type="body" idx="1"/>
          </p:nvPr>
        </p:nvSpPr>
        <p:spPr>
          <a:xfrm>
            <a:off x="186083" y="815826"/>
            <a:ext cx="8467033" cy="522634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>
              <a:buSzTx/>
              <a:buNone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A TRAGEDY </a:t>
            </a:r>
          </a:p>
          <a:p>
            <a:pPr marL="0" indent="0">
              <a:buSzTx/>
              <a:buNone/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0" indent="0">
              <a:buSzTx/>
              <a:buNone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written by William Shakespeare.</a:t>
            </a:r>
          </a:p>
          <a:p>
            <a:pPr marL="0" indent="0">
              <a:buSzTx/>
              <a:buNone/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0" indent="0" algn="r">
              <a:buSzTx/>
              <a:buNone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It is a tragedy of LOVE.</a:t>
            </a:r>
          </a:p>
          <a:p>
            <a:pPr marL="0" indent="0">
              <a:buSzTx/>
              <a:buNone/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0" indent="0">
              <a:buSzTx/>
              <a:buNone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William Shakespeare is the most     important English author!!!      </a:t>
            </a:r>
          </a:p>
        </p:txBody>
      </p:sp>
      <p:sp>
        <p:nvSpPr>
          <p:cNvPr id="29" name="Shape 29"/>
          <p:cNvSpPr/>
          <p:nvPr/>
        </p:nvSpPr>
        <p:spPr>
          <a:xfrm>
            <a:off x="982563" y="146050"/>
            <a:ext cx="6645474" cy="76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651510">
              <a:defRPr sz="5112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168">
                <a:latin typeface="Arial"/>
                <a:ea typeface="Arial"/>
                <a:cs typeface="Arial"/>
                <a:sym typeface="Arial"/>
              </a:defRPr>
            </a:pPr>
            <a:r>
              <a:rPr sz="5112">
                <a:latin typeface="+mn-lt"/>
                <a:ea typeface="+mn-ea"/>
                <a:cs typeface="+mn-cs"/>
                <a:sym typeface="Helvetica"/>
              </a:rPr>
              <a:t>WHAT</a:t>
            </a:r>
          </a:p>
        </p:txBody>
      </p:sp>
      <p:pic>
        <p:nvPicPr>
          <p:cNvPr id="30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63209" y="4289735"/>
            <a:ext cx="2031818" cy="23949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22841" y="193352"/>
            <a:ext cx="1912553" cy="18108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24486" y="2523589"/>
            <a:ext cx="2502914" cy="18108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type="title"/>
          </p:nvPr>
        </p:nvSpPr>
        <p:spPr>
          <a:xfrm>
            <a:off x="2320407" y="21679"/>
            <a:ext cx="4769049" cy="84042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79119">
              <a:defRPr sz="4544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816">
                <a:latin typeface="Arial"/>
                <a:ea typeface="Arial"/>
                <a:cs typeface="Arial"/>
                <a:sym typeface="Arial"/>
              </a:defRPr>
            </a:pPr>
            <a:r>
              <a:rPr sz="4544">
                <a:latin typeface="+mn-lt"/>
                <a:ea typeface="+mn-ea"/>
                <a:cs typeface="+mn-cs"/>
                <a:sym typeface="Helvetica"/>
              </a:rPr>
              <a:t>To die or to sleep?</a:t>
            </a:r>
          </a:p>
        </p:txBody>
      </p:sp>
      <p:sp>
        <p:nvSpPr>
          <p:cNvPr id="139" name="Shape 139"/>
          <p:cNvSpPr/>
          <p:nvPr/>
        </p:nvSpPr>
        <p:spPr>
          <a:xfrm>
            <a:off x="506478" y="1770009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Juliet goes to Friar Lawrence for advice.</a:t>
            </a:r>
          </a:p>
        </p:txBody>
      </p:sp>
      <p:sp>
        <p:nvSpPr>
          <p:cNvPr id="140" name="Shape 140"/>
          <p:cNvSpPr/>
          <p:nvPr/>
        </p:nvSpPr>
        <p:spPr>
          <a:xfrm>
            <a:off x="5099843" y="3158560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Friar Lawrence gives Juliet a special type of poison.</a:t>
            </a:r>
          </a:p>
        </p:txBody>
      </p:sp>
      <p:sp>
        <p:nvSpPr>
          <p:cNvPr id="141" name="Shape 141"/>
          <p:cNvSpPr/>
          <p:nvPr/>
        </p:nvSpPr>
        <p:spPr>
          <a:xfrm>
            <a:off x="985043" y="5147639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She will seem dead, but she will be just asleep. </a:t>
            </a:r>
          </a:p>
        </p:txBody>
      </p:sp>
      <p:pic>
        <p:nvPicPr>
          <p:cNvPr id="142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991" y="59650"/>
            <a:ext cx="1798301" cy="14329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11315" y="4957139"/>
            <a:ext cx="1307631" cy="1325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68800" y="1384300"/>
            <a:ext cx="2422429" cy="16267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162636" y="102610"/>
            <a:ext cx="1798301" cy="13469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pasted-image.t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41350" y="2784592"/>
            <a:ext cx="2073158" cy="20731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pasted-image.ti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105150" y="3322449"/>
            <a:ext cx="1604052" cy="1513781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Shape 148"/>
          <p:cNvSpPr/>
          <p:nvPr/>
        </p:nvSpPr>
        <p:spPr>
          <a:xfrm flipH="1">
            <a:off x="4254437" y="4303044"/>
            <a:ext cx="1960797" cy="1"/>
          </a:xfrm>
          <a:prstGeom prst="line">
            <a:avLst/>
          </a:prstGeom>
          <a:ln w="25400">
            <a:solidFill>
              <a:schemeClr val="accent2"/>
            </a:solidFill>
            <a:bevel/>
            <a:tailEnd type="triangle"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pic>
        <p:nvPicPr>
          <p:cNvPr id="149" name="pasted-image.ti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553267" y="4733369"/>
            <a:ext cx="2880737" cy="17727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xfrm>
            <a:off x="3336407" y="110579"/>
            <a:ext cx="4769049" cy="84042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696753">
              <a:defRPr sz="5467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387">
                <a:latin typeface="Arial"/>
                <a:ea typeface="Arial"/>
                <a:cs typeface="Arial"/>
                <a:sym typeface="Arial"/>
              </a:defRPr>
            </a:pPr>
            <a:r>
              <a:rPr sz="5467">
                <a:latin typeface="+mn-lt"/>
                <a:ea typeface="+mn-ea"/>
                <a:cs typeface="+mn-cs"/>
                <a:sym typeface="Helvetica"/>
              </a:rPr>
              <a:t>A smart plan!</a:t>
            </a:r>
          </a:p>
        </p:txBody>
      </p:sp>
      <p:sp>
        <p:nvSpPr>
          <p:cNvPr id="152" name="Shape 152"/>
          <p:cNvSpPr/>
          <p:nvPr/>
        </p:nvSpPr>
        <p:spPr>
          <a:xfrm>
            <a:off x="2826543" y="1286230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Friar Lawrence plans to send a message to Romeo…</a:t>
            </a:r>
          </a:p>
        </p:txBody>
      </p:sp>
      <p:sp>
        <p:nvSpPr>
          <p:cNvPr id="153" name="Shape 153"/>
          <p:cNvSpPr/>
          <p:nvPr/>
        </p:nvSpPr>
        <p:spPr>
          <a:xfrm>
            <a:off x="3669357" y="3324885"/>
            <a:ext cx="5478315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…so that he can come back to Verona and meet Juliet when she wakes up in her family’s tomb. </a:t>
            </a:r>
          </a:p>
        </p:txBody>
      </p:sp>
      <p:sp>
        <p:nvSpPr>
          <p:cNvPr id="154" name="Shape 154"/>
          <p:cNvSpPr/>
          <p:nvPr/>
        </p:nvSpPr>
        <p:spPr>
          <a:xfrm>
            <a:off x="1696243" y="5261939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Then they can leave Verona and be together.</a:t>
            </a:r>
          </a:p>
        </p:txBody>
      </p:sp>
      <p:pic>
        <p:nvPicPr>
          <p:cNvPr id="155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43275" y="791358"/>
            <a:ext cx="2082120" cy="23374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6181" y="11214"/>
            <a:ext cx="2082119" cy="16022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44712" y="4701574"/>
            <a:ext cx="2911703" cy="20166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4150" y="2756184"/>
            <a:ext cx="3594101" cy="2260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type="title"/>
          </p:nvPr>
        </p:nvSpPr>
        <p:spPr>
          <a:xfrm>
            <a:off x="814387" y="95250"/>
            <a:ext cx="8050213" cy="900262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685800">
              <a:defRPr sz="4500">
                <a:solidFill>
                  <a:srgbClr val="9900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500">
                <a:solidFill>
                  <a:srgbClr val="9900FF"/>
                </a:solidFill>
                <a:latin typeface="+mn-lt"/>
                <a:ea typeface="+mn-ea"/>
                <a:cs typeface="+mn-cs"/>
                <a:sym typeface="Helvetica"/>
              </a:rPr>
              <a:t>Think about it…</a:t>
            </a:r>
          </a:p>
        </p:txBody>
      </p:sp>
      <p:pic>
        <p:nvPicPr>
          <p:cNvPr id="161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842" y="1028700"/>
            <a:ext cx="5012267" cy="375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05400" y="1010443"/>
            <a:ext cx="3810000" cy="213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72200" y="3143250"/>
            <a:ext cx="2540000" cy="285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31950" y="4821088"/>
            <a:ext cx="2712567" cy="2133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0" presetID="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id="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type="title"/>
          </p:nvPr>
        </p:nvSpPr>
        <p:spPr>
          <a:xfrm>
            <a:off x="457200" y="141287"/>
            <a:ext cx="8229600" cy="114458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685800">
              <a:defRPr sz="4500">
                <a:solidFill>
                  <a:srgbClr val="9900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500">
                <a:solidFill>
                  <a:srgbClr val="9900FF"/>
                </a:solidFill>
                <a:latin typeface="+mn-lt"/>
                <a:ea typeface="+mn-ea"/>
                <a:cs typeface="+mn-cs"/>
                <a:sym typeface="Helvetica"/>
              </a:rPr>
              <a:t>Come on, it’s a tragedy!</a:t>
            </a:r>
          </a:p>
        </p:txBody>
      </p:sp>
      <p:pic>
        <p:nvPicPr>
          <p:cNvPr id="167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715" y="1246744"/>
            <a:ext cx="5008129" cy="26087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34050" y="1435100"/>
            <a:ext cx="2603500" cy="198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42794" y="3930650"/>
            <a:ext cx="4615456" cy="2608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9750" y="3977717"/>
            <a:ext cx="3238500" cy="2514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0" presetID="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id="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/>
          <p:nvPr>
            <p:ph type="title"/>
          </p:nvPr>
        </p:nvSpPr>
        <p:spPr>
          <a:xfrm>
            <a:off x="2320407" y="21679"/>
            <a:ext cx="4769049" cy="84042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696753">
              <a:defRPr sz="5467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387">
                <a:latin typeface="Arial"/>
                <a:ea typeface="Arial"/>
                <a:cs typeface="Arial"/>
                <a:sym typeface="Arial"/>
              </a:defRPr>
            </a:pPr>
            <a:r>
              <a:rPr sz="5467">
                <a:latin typeface="+mn-lt"/>
                <a:ea typeface="+mn-ea"/>
                <a:cs typeface="+mn-cs"/>
                <a:sym typeface="Helvetica"/>
              </a:rPr>
              <a:t>What a mess…</a:t>
            </a:r>
          </a:p>
        </p:txBody>
      </p:sp>
      <p:sp>
        <p:nvSpPr>
          <p:cNvPr id="173" name="Shape 173"/>
          <p:cNvSpPr/>
          <p:nvPr/>
        </p:nvSpPr>
        <p:spPr>
          <a:xfrm>
            <a:off x="239778" y="955817"/>
            <a:ext cx="4162972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Juliet follows her part of the plan but something goes very wrong…</a:t>
            </a:r>
          </a:p>
        </p:txBody>
      </p:sp>
      <p:sp>
        <p:nvSpPr>
          <p:cNvPr id="174" name="Shape 174"/>
          <p:cNvSpPr/>
          <p:nvPr/>
        </p:nvSpPr>
        <p:spPr>
          <a:xfrm>
            <a:off x="3948757" y="3331824"/>
            <a:ext cx="4902002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Friar Lawrence’s message never makes it to Romeo.</a:t>
            </a:r>
          </a:p>
        </p:txBody>
      </p:sp>
      <p:sp>
        <p:nvSpPr>
          <p:cNvPr id="175" name="Shape 175"/>
          <p:cNvSpPr/>
          <p:nvPr/>
        </p:nvSpPr>
        <p:spPr>
          <a:xfrm>
            <a:off x="223043" y="5249239"/>
            <a:ext cx="3490914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Instead, Romeo hears that Juliet is dead.</a:t>
            </a:r>
          </a:p>
        </p:txBody>
      </p:sp>
      <p:pic>
        <p:nvPicPr>
          <p:cNvPr id="176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03750" y="866917"/>
            <a:ext cx="2282288" cy="2282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9414" y="2699034"/>
            <a:ext cx="3822701" cy="2120901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Shape 178"/>
          <p:cNvSpPr/>
          <p:nvPr/>
        </p:nvSpPr>
        <p:spPr>
          <a:xfrm flipH="1" flipV="1">
            <a:off x="2209800" y="3450735"/>
            <a:ext cx="2646165" cy="423483"/>
          </a:xfrm>
          <a:prstGeom prst="line">
            <a:avLst/>
          </a:prstGeom>
          <a:ln w="25400">
            <a:solidFill>
              <a:schemeClr val="accent1"/>
            </a:solidFill>
            <a:bevel/>
            <a:tailEnd type="triangle"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pic>
        <p:nvPicPr>
          <p:cNvPr id="179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454409" y="4369765"/>
            <a:ext cx="2130369" cy="2120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type="title"/>
          </p:nvPr>
        </p:nvSpPr>
        <p:spPr>
          <a:xfrm>
            <a:off x="457200" y="-133350"/>
            <a:ext cx="8229600" cy="114458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62355">
              <a:defRPr sz="3690">
                <a:solidFill>
                  <a:srgbClr val="9900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60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690">
                <a:solidFill>
                  <a:srgbClr val="9900FF"/>
                </a:solidFill>
                <a:latin typeface="+mn-lt"/>
                <a:ea typeface="+mn-ea"/>
                <a:cs typeface="+mn-cs"/>
                <a:sym typeface="Helvetica"/>
              </a:rPr>
              <a:t>How would you feel if you were Romeo?</a:t>
            </a:r>
          </a:p>
        </p:txBody>
      </p:sp>
      <p:pic>
        <p:nvPicPr>
          <p:cNvPr id="182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16600" y="1348407"/>
            <a:ext cx="3282191" cy="22323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11445" y="3592195"/>
            <a:ext cx="3492501" cy="2324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8600" y="1352550"/>
            <a:ext cx="5640295" cy="31698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3200" y="673100"/>
            <a:ext cx="1092200" cy="1092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pasted-image.t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98376" y="4080351"/>
            <a:ext cx="1223707" cy="11445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pasted-image.ti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351199" y="5708574"/>
            <a:ext cx="794257" cy="790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pasted-image.ti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014235" y="3980805"/>
            <a:ext cx="1343680" cy="1343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pasted-image.ti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507344" y="5230962"/>
            <a:ext cx="1820556" cy="15444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pasted-image.tif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2827521" y="4082405"/>
            <a:ext cx="1343680" cy="1343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pasted-image.tif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8077897" y="582069"/>
            <a:ext cx="1047053" cy="10470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pasted-image.tif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57628" y="4090376"/>
            <a:ext cx="1651250" cy="26494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pasted-image.tif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290557" y="767973"/>
            <a:ext cx="2186171" cy="16375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pasted-image.tif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7370277" y="5616242"/>
            <a:ext cx="1820556" cy="12337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pasted-image.tif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1833802" y="5285178"/>
            <a:ext cx="2155509" cy="16375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0" presetID="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id="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type="title"/>
          </p:nvPr>
        </p:nvSpPr>
        <p:spPr>
          <a:xfrm>
            <a:off x="2320407" y="21679"/>
            <a:ext cx="4769049" cy="84042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696753">
              <a:defRPr sz="5467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387">
                <a:latin typeface="Arial"/>
                <a:ea typeface="Arial"/>
                <a:cs typeface="Arial"/>
                <a:sym typeface="Arial"/>
              </a:defRPr>
            </a:pPr>
            <a:r>
              <a:rPr sz="5467">
                <a:latin typeface="+mn-lt"/>
                <a:ea typeface="+mn-ea"/>
                <a:cs typeface="+mn-cs"/>
                <a:sym typeface="Helvetica"/>
              </a:rPr>
              <a:t>Ok, let’s die.</a:t>
            </a:r>
          </a:p>
        </p:txBody>
      </p:sp>
      <p:sp>
        <p:nvSpPr>
          <p:cNvPr id="198" name="Shape 198"/>
          <p:cNvSpPr/>
          <p:nvPr/>
        </p:nvSpPr>
        <p:spPr>
          <a:xfrm>
            <a:off x="1484378" y="1929907"/>
            <a:ext cx="4620470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Romeo comes back to Verona with a very strong poison. </a:t>
            </a:r>
          </a:p>
        </p:txBody>
      </p:sp>
      <p:sp>
        <p:nvSpPr>
          <p:cNvPr id="199" name="Shape 199"/>
          <p:cNvSpPr/>
          <p:nvPr/>
        </p:nvSpPr>
        <p:spPr>
          <a:xfrm>
            <a:off x="4132092" y="2999023"/>
            <a:ext cx="4902003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He enters the tomb and finds Juliet dead. He says his last words (blablabla) and dies.</a:t>
            </a:r>
          </a:p>
        </p:txBody>
      </p:sp>
      <p:sp>
        <p:nvSpPr>
          <p:cNvPr id="200" name="Shape 200"/>
          <p:cNvSpPr/>
          <p:nvPr/>
        </p:nvSpPr>
        <p:spPr>
          <a:xfrm>
            <a:off x="527843" y="4744168"/>
            <a:ext cx="514836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Juliet wakes up to find Romeo dead next to her. She stabs herself with Romeo’s dagger and she dies, too.</a:t>
            </a:r>
          </a:p>
        </p:txBody>
      </p:sp>
      <p:pic>
        <p:nvPicPr>
          <p:cNvPr id="201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65309" y="979271"/>
            <a:ext cx="1346770" cy="1902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8035" y="2926185"/>
            <a:ext cx="3648589" cy="152462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997805" y="4538039"/>
            <a:ext cx="2262777" cy="1902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pasted-image.ti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18454" y="95250"/>
            <a:ext cx="1795122" cy="17951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>
            <p:ph type="title"/>
          </p:nvPr>
        </p:nvSpPr>
        <p:spPr>
          <a:xfrm>
            <a:off x="1291013" y="21679"/>
            <a:ext cx="5798443" cy="1037865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51973">
              <a:defRPr sz="4331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684">
                <a:latin typeface="Arial"/>
                <a:ea typeface="Arial"/>
                <a:cs typeface="Arial"/>
                <a:sym typeface="Arial"/>
              </a:defRPr>
            </a:pPr>
            <a:r>
              <a:rPr sz="4331">
                <a:latin typeface="+mn-lt"/>
                <a:ea typeface="+mn-ea"/>
                <a:cs typeface="+mn-cs"/>
                <a:sym typeface="Helvetica"/>
              </a:rPr>
              <a:t>All well that ends well…</a:t>
            </a:r>
          </a:p>
        </p:txBody>
      </p:sp>
      <p:sp>
        <p:nvSpPr>
          <p:cNvPr id="207" name="Shape 207"/>
          <p:cNvSpPr/>
          <p:nvPr/>
        </p:nvSpPr>
        <p:spPr>
          <a:xfrm>
            <a:off x="257228" y="902330"/>
            <a:ext cx="5336531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ctr" defTabSz="365125">
              <a:spcBef>
                <a:spcPts val="300"/>
              </a:spcBef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Of course, this is a tragedy, because the protagonists die.</a:t>
            </a:r>
            <a:endParaRPr sz="1900">
              <a:latin typeface="+mn-lt"/>
              <a:ea typeface="+mn-ea"/>
              <a:cs typeface="+mn-cs"/>
              <a:sym typeface="Helvetica"/>
            </a:endParaRPr>
          </a:p>
          <a:p>
            <a:pPr algn="ctr" defTabSz="365125">
              <a:spcBef>
                <a:spcPts val="300"/>
              </a:spcBef>
            </a:pPr>
            <a:r>
              <a:rPr sz="1900">
                <a:latin typeface="+mn-lt"/>
                <a:ea typeface="+mn-ea"/>
                <a:cs typeface="+mn-cs"/>
                <a:sym typeface="Helvetica"/>
              </a:rPr>
              <a:t>But there is one positive thing.</a:t>
            </a:r>
          </a:p>
        </p:txBody>
      </p:sp>
      <p:sp>
        <p:nvSpPr>
          <p:cNvPr id="208" name="Shape 208"/>
          <p:cNvSpPr/>
          <p:nvPr/>
        </p:nvSpPr>
        <p:spPr>
          <a:xfrm>
            <a:off x="4043192" y="2823249"/>
            <a:ext cx="490200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When the Capulets and the Montagues learn what happened with their children, they agree to end the years of fighting.</a:t>
            </a:r>
          </a:p>
        </p:txBody>
      </p:sp>
      <p:sp>
        <p:nvSpPr>
          <p:cNvPr id="209" name="Shape 209"/>
          <p:cNvSpPr/>
          <p:nvPr/>
        </p:nvSpPr>
        <p:spPr>
          <a:xfrm>
            <a:off x="808512" y="4909268"/>
            <a:ext cx="514836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365125">
              <a:spcBef>
                <a:spcPts val="300"/>
              </a:spcBef>
              <a:defRPr sz="1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Prince Escalus hopes that the story of Romeo and Juliet will help to keep Verona a peaceful place.</a:t>
            </a:r>
          </a:p>
        </p:txBody>
      </p:sp>
      <p:pic>
        <p:nvPicPr>
          <p:cNvPr id="210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54960" y="822285"/>
            <a:ext cx="2018712" cy="20187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8734" y="2530982"/>
            <a:ext cx="2452896" cy="1998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pasted-image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28650" y="4695873"/>
            <a:ext cx="1567470" cy="20187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type="title"/>
          </p:nvPr>
        </p:nvSpPr>
        <p:spPr>
          <a:xfrm>
            <a:off x="457200" y="273050"/>
            <a:ext cx="8229600" cy="114458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54608">
              <a:defRPr sz="3696">
                <a:solidFill>
                  <a:srgbClr val="FF0066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87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696">
                <a:solidFill>
                  <a:srgbClr val="FF0066"/>
                </a:solidFill>
                <a:latin typeface="+mn-lt"/>
                <a:ea typeface="+mn-ea"/>
                <a:cs typeface="+mn-cs"/>
                <a:sym typeface="Helvetica"/>
              </a:rPr>
              <a:t>Make a list of all the characters and revise the story</a:t>
            </a:r>
          </a:p>
        </p:txBody>
      </p:sp>
      <p:sp>
        <p:nvSpPr>
          <p:cNvPr id="215" name="Shape 215"/>
          <p:cNvSpPr/>
          <p:nvPr>
            <p:ph type="body" sz="quarter" idx="1"/>
          </p:nvPr>
        </p:nvSpPr>
        <p:spPr>
          <a:xfrm>
            <a:off x="-92472" y="3636027"/>
            <a:ext cx="3009206" cy="652746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marL="0" indent="0" algn="ctr" defTabSz="630237">
              <a:spcBef>
                <a:spcPts val="0"/>
              </a:spcBef>
              <a:buSzTx/>
              <a:buNone/>
              <a:defRPr sz="2600">
                <a:solidFill>
                  <a:srgbClr val="FF6C3D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Montagues</a:t>
            </a:r>
          </a:p>
        </p:txBody>
      </p:sp>
      <p:sp>
        <p:nvSpPr>
          <p:cNvPr id="216" name="Shape 216"/>
          <p:cNvSpPr/>
          <p:nvPr/>
        </p:nvSpPr>
        <p:spPr>
          <a:xfrm>
            <a:off x="6646366" y="3725601"/>
            <a:ext cx="2226668" cy="48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630237">
              <a:defRPr sz="2600">
                <a:solidFill>
                  <a:srgbClr val="FF59EC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Capulets</a:t>
            </a:r>
          </a:p>
        </p:txBody>
      </p:sp>
      <p:sp>
        <p:nvSpPr>
          <p:cNvPr id="217" name="Shape 217"/>
          <p:cNvSpPr/>
          <p:nvPr/>
        </p:nvSpPr>
        <p:spPr>
          <a:xfrm>
            <a:off x="214312" y="2454459"/>
            <a:ext cx="3009206" cy="652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ctr" defTabSz="776287">
              <a:defRPr sz="3700">
                <a:solidFill>
                  <a:srgbClr val="AE4B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700">
                <a:solidFill>
                  <a:srgbClr val="AE4BFF"/>
                </a:solidFill>
                <a:latin typeface="+mn-lt"/>
                <a:ea typeface="+mn-ea"/>
                <a:cs typeface="+mn-cs"/>
                <a:sym typeface="Helvetica"/>
              </a:rPr>
              <a:t>Protagonists</a:t>
            </a:r>
          </a:p>
        </p:txBody>
      </p:sp>
      <p:sp>
        <p:nvSpPr>
          <p:cNvPr id="218" name="Shape 218"/>
          <p:cNvSpPr/>
          <p:nvPr/>
        </p:nvSpPr>
        <p:spPr>
          <a:xfrm>
            <a:off x="6195342" y="2331030"/>
            <a:ext cx="2798516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776287">
              <a:defRPr sz="2700">
                <a:solidFill>
                  <a:srgbClr val="AE4B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AE4BFF"/>
                </a:solidFill>
                <a:latin typeface="+mn-lt"/>
                <a:ea typeface="+mn-ea"/>
                <a:cs typeface="+mn-cs"/>
                <a:sym typeface="Helvetica"/>
              </a:rPr>
              <a:t>Antagonists</a:t>
            </a:r>
          </a:p>
        </p:txBody>
      </p:sp>
      <p:sp>
        <p:nvSpPr>
          <p:cNvPr id="219" name="Shape 219"/>
          <p:cNvSpPr/>
          <p:nvPr/>
        </p:nvSpPr>
        <p:spPr>
          <a:xfrm>
            <a:off x="3607990" y="3123347"/>
            <a:ext cx="1928020" cy="48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630237">
              <a:defRPr sz="2600">
                <a:solidFill>
                  <a:srgbClr val="4C3FFC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Setting</a:t>
            </a:r>
          </a:p>
        </p:txBody>
      </p:sp>
      <p:sp>
        <p:nvSpPr>
          <p:cNvPr id="220" name="Shape 220"/>
          <p:cNvSpPr/>
          <p:nvPr/>
        </p:nvSpPr>
        <p:spPr>
          <a:xfrm>
            <a:off x="3453470" y="4627703"/>
            <a:ext cx="1928020" cy="48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630237">
              <a:defRPr sz="2600">
                <a:solidFill>
                  <a:srgbClr val="3BD263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Helpers</a:t>
            </a:r>
          </a:p>
        </p:txBody>
      </p:sp>
      <p:sp>
        <p:nvSpPr>
          <p:cNvPr id="221" name="Shape 221"/>
          <p:cNvSpPr/>
          <p:nvPr/>
        </p:nvSpPr>
        <p:spPr>
          <a:xfrm>
            <a:off x="246905" y="4627095"/>
            <a:ext cx="1928020" cy="853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342900" indent="-342900" algn="r">
              <a:spcBef>
                <a:spcPts val="600"/>
              </a:spcBef>
              <a:defRPr sz="2500">
                <a:solidFill>
                  <a:srgbClr val="2D98B7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Helping objects</a:t>
            </a:r>
          </a:p>
        </p:txBody>
      </p:sp>
      <p:sp>
        <p:nvSpPr>
          <p:cNvPr id="222" name="Shape 222"/>
          <p:cNvSpPr/>
          <p:nvPr/>
        </p:nvSpPr>
        <p:spPr>
          <a:xfrm>
            <a:off x="7077541" y="5023018"/>
            <a:ext cx="1364318" cy="48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 defTabSz="630237">
              <a:defRPr sz="2600">
                <a:solidFill>
                  <a:srgbClr val="4C3FFC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Villain(s)</a:t>
            </a:r>
          </a:p>
        </p:txBody>
      </p:sp>
      <p:sp>
        <p:nvSpPr>
          <p:cNvPr id="223" name="Shape 223"/>
          <p:cNvSpPr/>
          <p:nvPr/>
        </p:nvSpPr>
        <p:spPr>
          <a:xfrm>
            <a:off x="3205716" y="5754196"/>
            <a:ext cx="2728328" cy="48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 defTabSz="630237">
              <a:defRPr b="1" sz="2600">
                <a:solidFill>
                  <a:srgbClr val="DECF2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Good characters</a:t>
            </a:r>
          </a:p>
        </p:txBody>
      </p:sp>
      <p:sp>
        <p:nvSpPr>
          <p:cNvPr id="224" name="Shape 224"/>
          <p:cNvSpPr/>
          <p:nvPr/>
        </p:nvSpPr>
        <p:spPr>
          <a:xfrm>
            <a:off x="3734990" y="1777147"/>
            <a:ext cx="1928020" cy="48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630237">
              <a:defRPr sz="2600">
                <a:solidFill>
                  <a:srgbClr val="2FF9E7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Author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628" y="131954"/>
            <a:ext cx="9588144" cy="6086092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hape 227"/>
          <p:cNvSpPr/>
          <p:nvPr/>
        </p:nvSpPr>
        <p:spPr>
          <a:xfrm>
            <a:off x="96738" y="355600"/>
            <a:ext cx="2804617" cy="1005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2100"/>
              </a:spcBef>
              <a:defRPr sz="2000">
                <a:solidFill>
                  <a:srgbClr val="2A3BD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Now you know interesting facts about Romeo and Juliet!!!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type="title"/>
          </p:nvPr>
        </p:nvSpPr>
        <p:spPr>
          <a:xfrm>
            <a:off x="52982" y="69850"/>
            <a:ext cx="8580836" cy="628204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24827">
              <a:defRPr sz="4118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551">
                <a:latin typeface="Arial"/>
                <a:ea typeface="Arial"/>
                <a:cs typeface="Arial"/>
                <a:sym typeface="Arial"/>
              </a:defRPr>
            </a:pPr>
            <a:r>
              <a:rPr sz="4118">
                <a:latin typeface="+mn-lt"/>
                <a:ea typeface="+mn-ea"/>
                <a:cs typeface="+mn-cs"/>
                <a:sym typeface="Helvetica"/>
              </a:rPr>
              <a:t>PROLOGUE</a:t>
            </a:r>
          </a:p>
        </p:txBody>
      </p:sp>
      <p:sp>
        <p:nvSpPr>
          <p:cNvPr id="35" name="Shape 35"/>
          <p:cNvSpPr/>
          <p:nvPr>
            <p:ph type="body" idx="1"/>
          </p:nvPr>
        </p:nvSpPr>
        <p:spPr>
          <a:xfrm>
            <a:off x="252412" y="704056"/>
            <a:ext cx="8397876" cy="4469607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TWO HOUSEHOLDS: Two families</a:t>
            </a:r>
          </a:p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BOTH ALIKE IN DIGNITY: They were similar in power and respect</a:t>
            </a:r>
          </a:p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IN FAIR VERONA: In the nice Verona</a:t>
            </a:r>
          </a:p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WHERE WE LAY OUR SCENE: Where the story takes place</a:t>
            </a:r>
          </a:p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FROM ANCIENT GRUDGE: From an old hate</a:t>
            </a:r>
          </a:p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BREAK TO NEW MUTINY: They start another fight</a:t>
            </a:r>
          </a:p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WHERE CIVIL BLOOD: Where the blood of the people</a:t>
            </a:r>
          </a:p>
          <a:p>
            <a:pPr marL="0" indent="0" defTabSz="694944">
              <a:spcBef>
                <a:spcPts val="500"/>
              </a:spcBef>
              <a:buSzTx/>
              <a:buNone/>
              <a:defRPr sz="2432">
                <a:latin typeface="+mn-lt"/>
                <a:ea typeface="+mn-ea"/>
                <a:cs typeface="+mn-cs"/>
                <a:sym typeface="Helvetica"/>
              </a:defRPr>
            </a:pPr>
            <a:r>
              <a:t>MAKES CIVIL HANDS UNCLEAN: Makes people’s hands dirty</a:t>
            </a:r>
          </a:p>
        </p:txBody>
      </p:sp>
      <p:pic>
        <p:nvPicPr>
          <p:cNvPr id="36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66600" y="4762500"/>
            <a:ext cx="2866200" cy="20124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xfrm>
            <a:off x="2182" y="6350"/>
            <a:ext cx="8580836" cy="628204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524827">
              <a:defRPr sz="4118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551">
                <a:latin typeface="Arial"/>
                <a:ea typeface="Arial"/>
                <a:cs typeface="Arial"/>
                <a:sym typeface="Arial"/>
              </a:defRPr>
            </a:pPr>
            <a:r>
              <a:rPr sz="4118">
                <a:latin typeface="+mn-lt"/>
                <a:ea typeface="+mn-ea"/>
                <a:cs typeface="+mn-cs"/>
                <a:sym typeface="Helvetica"/>
              </a:rPr>
              <a:t>WHO</a:t>
            </a:r>
          </a:p>
        </p:txBody>
      </p:sp>
      <p:pic>
        <p:nvPicPr>
          <p:cNvPr id="39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9949" y="542937"/>
            <a:ext cx="8080663" cy="6086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body" idx="1"/>
          </p:nvPr>
        </p:nvSpPr>
        <p:spPr>
          <a:xfrm>
            <a:off x="324098" y="1811337"/>
            <a:ext cx="8208715" cy="4034632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>
              <a:buSzTx/>
              <a:buNone/>
            </a:pPr>
            <a:r>
              <a:t>Verona, Italy</a:t>
            </a:r>
          </a:p>
          <a:p>
            <a:pPr marL="0" indent="0">
              <a:buSzTx/>
              <a:buNone/>
            </a:pPr>
          </a:p>
          <a:p>
            <a:pPr marL="0" indent="0">
              <a:buSzTx/>
              <a:buNone/>
            </a:pPr>
            <a:r>
              <a:t>Northern Italy</a:t>
            </a:r>
          </a:p>
          <a:p>
            <a:pPr marL="0" indent="0">
              <a:buSzTx/>
              <a:buNone/>
            </a:pPr>
          </a:p>
          <a:p>
            <a:pPr marL="0" indent="0">
              <a:buSzTx/>
              <a:buNone/>
            </a:pPr>
          </a:p>
          <a:p>
            <a:pPr marL="0" indent="0">
              <a:buSzTx/>
              <a:buNone/>
            </a:pPr>
          </a:p>
        </p:txBody>
      </p:sp>
      <p:sp>
        <p:nvSpPr>
          <p:cNvPr id="42" name="Shape 42"/>
          <p:cNvSpPr/>
          <p:nvPr/>
        </p:nvSpPr>
        <p:spPr>
          <a:xfrm>
            <a:off x="1249263" y="323850"/>
            <a:ext cx="6645474" cy="76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651510">
              <a:defRPr sz="5112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168">
                <a:latin typeface="Arial"/>
                <a:ea typeface="Arial"/>
                <a:cs typeface="Arial"/>
                <a:sym typeface="Arial"/>
              </a:defRPr>
            </a:pPr>
            <a:r>
              <a:rPr sz="5112">
                <a:latin typeface="+mn-lt"/>
                <a:ea typeface="+mn-ea"/>
                <a:cs typeface="+mn-cs"/>
                <a:sym typeface="Helvetica"/>
              </a:rPr>
              <a:t>WHERE</a:t>
            </a:r>
          </a:p>
        </p:txBody>
      </p:sp>
      <p:pic>
        <p:nvPicPr>
          <p:cNvPr id="43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83150" y="1524000"/>
            <a:ext cx="3670300" cy="2209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type="body" idx="1"/>
          </p:nvPr>
        </p:nvSpPr>
        <p:spPr>
          <a:xfrm>
            <a:off x="231775" y="772021"/>
            <a:ext cx="8680450" cy="5598865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In Verona, there are two important families: 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THE MONTAGUES and THE CAPULETS.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They  are rivals.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Their servants, are rivals, too!  If they meet, they start to fight. 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So, streets in Verona aren’t calm when Capulets and Montagues meet…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People are afraid…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The Prince of Verona makes a warning…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‘Next time you make troubles, I will sentence you to death!!!’</a:t>
            </a:r>
          </a:p>
        </p:txBody>
      </p:sp>
      <p:pic>
        <p:nvPicPr>
          <p:cNvPr id="46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62251" y="3829611"/>
            <a:ext cx="2395949" cy="149325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Shape 47"/>
          <p:cNvSpPr/>
          <p:nvPr/>
        </p:nvSpPr>
        <p:spPr>
          <a:xfrm>
            <a:off x="52982" y="69850"/>
            <a:ext cx="8580836" cy="628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524827">
              <a:defRPr sz="4118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551">
                <a:latin typeface="Arial"/>
                <a:ea typeface="Arial"/>
                <a:cs typeface="Arial"/>
                <a:sym typeface="Arial"/>
              </a:defRPr>
            </a:pPr>
            <a:r>
              <a:rPr sz="4118">
                <a:latin typeface="+mn-lt"/>
                <a:ea typeface="+mn-ea"/>
                <a:cs typeface="+mn-cs"/>
                <a:sym typeface="Helvetica"/>
              </a:rPr>
              <a:t>THE STARTING POINT…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body" idx="1"/>
          </p:nvPr>
        </p:nvSpPr>
        <p:spPr>
          <a:xfrm>
            <a:off x="231775" y="772021"/>
            <a:ext cx="8680450" cy="576604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ROMEO is the son of old Montague.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He is a very romantic boy. 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He is in love with a girl, Rosaline, but she doesn’t love him back.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He is very sad and tells his pain to his cousin, BENVOLIO, and his best friend, MERCUTIO. They invite Romeo to forget Rosaline. 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“Don’t think about her anymore! You’re wasting your time with her!” Good advice.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But Romeo is a romantic boy.</a:t>
            </a:r>
          </a:p>
        </p:txBody>
      </p:sp>
      <p:sp>
        <p:nvSpPr>
          <p:cNvPr id="50" name="Shape 50"/>
          <p:cNvSpPr/>
          <p:nvPr/>
        </p:nvSpPr>
        <p:spPr>
          <a:xfrm>
            <a:off x="2012206" y="107950"/>
            <a:ext cx="4434880" cy="5616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470534">
              <a:defRPr sz="3691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288">
                <a:latin typeface="Arial"/>
                <a:ea typeface="Arial"/>
                <a:cs typeface="Arial"/>
                <a:sym typeface="Arial"/>
              </a:defRPr>
            </a:pPr>
            <a:r>
              <a:rPr sz="3691">
                <a:latin typeface="+mn-lt"/>
                <a:ea typeface="+mn-ea"/>
                <a:cs typeface="+mn-cs"/>
                <a:sym typeface="Helvetica"/>
              </a:rPr>
              <a:t>ROMEO, ROMEO…</a:t>
            </a:r>
          </a:p>
        </p:txBody>
      </p:sp>
      <p:pic>
        <p:nvPicPr>
          <p:cNvPr id="51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91834" y="-22449"/>
            <a:ext cx="2431517" cy="18212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type="body" idx="1"/>
          </p:nvPr>
        </p:nvSpPr>
        <p:spPr>
          <a:xfrm>
            <a:off x="490661" y="1877714"/>
            <a:ext cx="8162678" cy="4796583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marL="0" indent="0" algn="ctr" defTabSz="465137">
              <a:spcBef>
                <a:spcPts val="400"/>
              </a:spcBef>
              <a:buSzTx/>
              <a:buNone/>
              <a:defRPr sz="1600"/>
            </a:p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Romeo’s companions, MERCUTIO and BENVOLIO,  are smart. 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They are very intelligent and happy people. 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 defTabSz="465137">
              <a:spcBef>
                <a:spcPts val="400"/>
              </a:spcBef>
              <a:buSzTx/>
              <a:buNone/>
            </a:pPr>
            <a:r>
              <a:rPr sz="1800">
                <a:latin typeface="+mn-lt"/>
                <a:ea typeface="+mn-ea"/>
                <a:cs typeface="+mn-cs"/>
                <a:sym typeface="Helvetica"/>
              </a:rPr>
              <a:t>They convince ROMEO to go to the Masquerade at the Capulets’. </a:t>
            </a:r>
            <a:endParaRPr sz="1800"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Mercutio and Benvolio say “Hey, there’s a masquerade party at the Capulets’! Let’s go there! We can have fun”. </a:t>
            </a:r>
            <a:endParaRPr>
              <a:latin typeface="+mn-lt"/>
              <a:ea typeface="+mn-ea"/>
              <a:cs typeface="+mn-cs"/>
              <a:sym typeface="Helvetica"/>
            </a:endParaRPr>
          </a:p>
          <a:p>
            <a:pPr marL="0" indent="0">
              <a:lnSpc>
                <a:spcPct val="150000"/>
              </a:lnSpc>
              <a:buSzTx/>
              <a:buNone/>
              <a:defRPr sz="1800"/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Who cares about the danger of being their enemies, their rivals?… Boys…</a:t>
            </a:r>
          </a:p>
        </p:txBody>
      </p:sp>
      <p:sp>
        <p:nvSpPr>
          <p:cNvPr id="54" name="Shape 54"/>
          <p:cNvSpPr/>
          <p:nvPr/>
        </p:nvSpPr>
        <p:spPr>
          <a:xfrm>
            <a:off x="-84386" y="57150"/>
            <a:ext cx="5606803" cy="1406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579119">
              <a:defRPr sz="4544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2816">
                <a:latin typeface="Arial"/>
                <a:ea typeface="Arial"/>
                <a:cs typeface="Arial"/>
                <a:sym typeface="Arial"/>
              </a:defRPr>
            </a:pPr>
            <a:r>
              <a:rPr sz="4544">
                <a:latin typeface="+mn-lt"/>
                <a:ea typeface="+mn-ea"/>
                <a:cs typeface="+mn-cs"/>
                <a:sym typeface="Helvetica"/>
              </a:rPr>
              <a:t>FRIENDS WILL BE FRIENDS…</a:t>
            </a:r>
          </a:p>
        </p:txBody>
      </p:sp>
      <p:pic>
        <p:nvPicPr>
          <p:cNvPr id="55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48300" y="57150"/>
            <a:ext cx="3505048" cy="19877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2416" y="336550"/>
            <a:ext cx="7699168" cy="6055867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1437481" y="120650"/>
            <a:ext cx="5824836" cy="807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 algn="ctr" defTabSz="678656">
              <a:defRPr sz="5325">
                <a:solidFill>
                  <a:srgbClr val="E759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z="3300">
                <a:latin typeface="Arial"/>
                <a:ea typeface="Arial"/>
                <a:cs typeface="Arial"/>
                <a:sym typeface="Arial"/>
              </a:defRPr>
            </a:pPr>
            <a:r>
              <a:rPr sz="5325">
                <a:latin typeface="+mn-lt"/>
                <a:ea typeface="+mn-ea"/>
                <a:cs typeface="+mn-cs"/>
                <a:sym typeface="Helvetica"/>
              </a:rPr>
              <a:t>QUEEN MAB</a:t>
            </a:r>
          </a:p>
        </p:txBody>
      </p:sp>
      <p:sp>
        <p:nvSpPr>
          <p:cNvPr id="59" name="Shape 59"/>
          <p:cNvSpPr/>
          <p:nvPr/>
        </p:nvSpPr>
        <p:spPr>
          <a:xfrm>
            <a:off x="165099" y="1981026"/>
            <a:ext cx="349091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04875">
              <a:defRPr b="1" sz="2100">
                <a:solidFill>
                  <a:srgbClr val="795F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Mercutio tells the story of Queen Mab.</a:t>
            </a:r>
          </a:p>
        </p:txBody>
      </p:sp>
      <p:sp>
        <p:nvSpPr>
          <p:cNvPr id="60" name="Shape 60"/>
          <p:cNvSpPr/>
          <p:nvPr/>
        </p:nvSpPr>
        <p:spPr>
          <a:xfrm>
            <a:off x="5816600" y="2589724"/>
            <a:ext cx="2435623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04875">
              <a:defRPr b="1" sz="2100">
                <a:solidFill>
                  <a:srgbClr val="C13AF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She is a fairy.</a:t>
            </a:r>
          </a:p>
        </p:txBody>
      </p:sp>
      <p:sp>
        <p:nvSpPr>
          <p:cNvPr id="61" name="Shape 61"/>
          <p:cNvSpPr/>
          <p:nvPr/>
        </p:nvSpPr>
        <p:spPr>
          <a:xfrm>
            <a:off x="165099" y="4635326"/>
            <a:ext cx="349091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04875">
              <a:defRPr b="1" sz="2100">
                <a:solidFill>
                  <a:srgbClr val="F739BD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She has the power to drive men crazy!</a:t>
            </a:r>
          </a:p>
        </p:txBody>
      </p:sp>
      <p:pic>
        <p:nvPicPr>
          <p:cNvPr id="62" name="pasted-image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62464" y="4666233"/>
            <a:ext cx="2816436" cy="1755314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hape 63"/>
          <p:cNvSpPr/>
          <p:nvPr/>
        </p:nvSpPr>
        <p:spPr>
          <a:xfrm>
            <a:off x="3780054" y="3525037"/>
            <a:ext cx="2180036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04875">
              <a:defRPr b="1" sz="2100">
                <a:solidFill>
                  <a:schemeClr val="accent6">
                    <a:lumOff val="-7254"/>
                  </a:schemeClr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n-lt"/>
                <a:ea typeface="+mn-ea"/>
                <a:cs typeface="+mn-cs"/>
                <a:sym typeface="Helvetica"/>
              </a:rPr>
              <a:t>She gets into dreams.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bevel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bevel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